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3" r:id="rId8"/>
    <p:sldId id="270" r:id="rId9"/>
    <p:sldId id="264" r:id="rId10"/>
    <p:sldId id="271" r:id="rId11"/>
    <p:sldId id="266" r:id="rId12"/>
    <p:sldId id="265" r:id="rId13"/>
    <p:sldId id="267" r:id="rId14"/>
    <p:sldId id="268" r:id="rId15"/>
    <p:sldId id="269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C7880E-E3C2-4A0A-A6A5-5CA7E9BFF133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695CFB-951F-4D4F-8946-54CB129B7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61722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Проектная задача </a:t>
            </a:r>
            <a:br>
              <a:rPr lang="ru-RU" sz="2800" dirty="0" smtClean="0"/>
            </a:br>
            <a:r>
              <a:rPr lang="ru-RU" sz="2800" dirty="0" smtClean="0"/>
              <a:t>по математике</a:t>
            </a:r>
            <a:br>
              <a:rPr lang="ru-RU" sz="2800" dirty="0" smtClean="0"/>
            </a:br>
            <a:r>
              <a:rPr lang="ru-RU" sz="2800" dirty="0" smtClean="0"/>
              <a:t>«Путешествие на планету </a:t>
            </a:r>
            <a:r>
              <a:rPr lang="ru-RU" sz="2800" dirty="0" err="1" smtClean="0"/>
              <a:t>Математикус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1800" dirty="0" smtClean="0"/>
              <a:t>Провела учитель МБОУ «</a:t>
            </a:r>
            <a:r>
              <a:rPr lang="ru-RU" sz="1800" dirty="0" err="1" smtClean="0"/>
              <a:t>Перемская</a:t>
            </a:r>
            <a:r>
              <a:rPr lang="ru-RU" sz="1800" dirty="0" smtClean="0"/>
              <a:t> ООШ» Смоленцева С.И.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643182"/>
            <a:ext cx="6172200" cy="37317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1 класс 2015\1 класс проект.задача фото\DSCN1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28868"/>
            <a:ext cx="5615357" cy="42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второй: город </a:t>
            </a:r>
            <a:r>
              <a:rPr lang="ru-RU" b="1" dirty="0" err="1" smtClean="0"/>
              <a:t>Относитикус</a:t>
            </a:r>
            <a:endParaRPr lang="ru-RU" b="1" dirty="0"/>
          </a:p>
        </p:txBody>
      </p:sp>
      <p:pic>
        <p:nvPicPr>
          <p:cNvPr id="5" name="Содержимое 4" descr="DSCN12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657600" cy="3143272"/>
          </a:xfrm>
        </p:spPr>
      </p:pic>
      <p:pic>
        <p:nvPicPr>
          <p:cNvPr id="6" name="Содержимое 5" descr="DSCN127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32256" y="3500438"/>
            <a:ext cx="3840206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третий: город </a:t>
            </a:r>
            <a:r>
              <a:rPr lang="ru-RU" b="1" dirty="0" err="1" smtClean="0"/>
              <a:t>Величиния</a:t>
            </a:r>
            <a:endParaRPr lang="ru-RU" b="1" dirty="0"/>
          </a:p>
        </p:txBody>
      </p:sp>
      <p:pic>
        <p:nvPicPr>
          <p:cNvPr id="5" name="Содержимое 4" descr="DSCN12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3714776" cy="3214710"/>
          </a:xfrm>
        </p:spPr>
      </p:pic>
      <p:pic>
        <p:nvPicPr>
          <p:cNvPr id="6" name="Содержимое 5" descr="DSCN128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91815" y="1428736"/>
            <a:ext cx="3612458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Группы отчитываются о проделанной работе.</a:t>
            </a:r>
            <a:endParaRPr lang="ru-RU" b="1" dirty="0"/>
          </a:p>
        </p:txBody>
      </p:sp>
      <p:pic>
        <p:nvPicPr>
          <p:cNvPr id="5" name="Содержимое 4" descr="DSCN12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3657600" cy="2714644"/>
          </a:xfrm>
        </p:spPr>
      </p:pic>
      <p:pic>
        <p:nvPicPr>
          <p:cNvPr id="6" name="Содержимое 5" descr="DSCN127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3004746"/>
            <a:ext cx="4159278" cy="342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четвёртый: что мы узнали, что нам предстоит узнать.</a:t>
            </a:r>
            <a:endParaRPr lang="ru-RU" b="1" dirty="0"/>
          </a:p>
        </p:txBody>
      </p:sp>
      <p:pic>
        <p:nvPicPr>
          <p:cNvPr id="7" name="Содержимое 6" descr="DSCN128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1949" y="2894412"/>
            <a:ext cx="3709985" cy="2782488"/>
          </a:xfrm>
        </p:spPr>
      </p:pic>
      <p:pic>
        <p:nvPicPr>
          <p:cNvPr id="8" name="Содержимое 7" descr="DSCN128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62433" y="3143248"/>
            <a:ext cx="4095779" cy="30718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Подводим итоги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Карта движения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закончена</a:t>
            </a:r>
            <a:endParaRPr lang="ru-RU" b="1" dirty="0"/>
          </a:p>
        </p:txBody>
      </p:sp>
      <p:pic>
        <p:nvPicPr>
          <p:cNvPr id="4" name="Содержимое 3" descr="DSCN12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0200"/>
            <a:ext cx="814393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Размышления учителя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Ознакомившись с проектной задачей «Путешествие на планету </a:t>
            </a:r>
            <a:r>
              <a:rPr lang="ru-RU" sz="1800" dirty="0" err="1" smtClean="0"/>
              <a:t>Математикус</a:t>
            </a:r>
            <a:r>
              <a:rPr lang="ru-RU" sz="1800" dirty="0" smtClean="0"/>
              <a:t>», решила провести её в своём первом классе и не пожалела: работа удалась – путешествие первоклассникам очень понравилось, а я осваивала технологию конструирования подобного типа задач.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 Созданной  при решении задачи «картой движения» пользуемся на уроках математики и пополняем её, а с помощью «карточек-помощников» занимаюсь со слабо подготовленными учащимися.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 При решении задачи обучающиеся работали в группах. Групповое взаимодействие  сплотило их. Они учились слушать своих товарищей, договариваться, контролировать и оценивать свои действия.</a:t>
            </a:r>
          </a:p>
          <a:p>
            <a:pPr>
              <a:buNone/>
            </a:pPr>
            <a:r>
              <a:rPr lang="ru-RU" sz="1800" dirty="0" smtClean="0"/>
              <a:t>Считаю, что именно этот опыт помог моим первоклассникам справиться с заданием «Рукавичка» (стартовая диагностика) на 100%.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Авторами методического пособия «Проектные задачи в начальной школе» эта задача обозначена как стартовая. Её предлагают использовать в качестве основной части фазы запуска учебного года. Я же проводила эту задачу в конце сентября (в течение 4 дней: по одному уроку математики  в день). Нужно воспользоваться рекомендациями, данными в пособии, внести задачу  в КТП и проводить её  на первой неделе  сентября вместо уроков </a:t>
            </a:r>
            <a:r>
              <a:rPr lang="ru-RU" sz="1800" dirty="0" smtClean="0"/>
              <a:t>3-6 КТП по математике.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Благодаря этому, учитель может наблюдать стартовые возможности  детей. Это позволит  уточнить, как начинать строить курс математики в первом классе, учитывая индивидуальную (групповую) стартовую готовность детей, а не ориентироваться только на учебник и программу, которые не привязаны к конкретному ребёнку.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Очень хотелось попробовать в качестве помощников-экспертов учеников пятого класса (своих выпускников), как это рекомендовано в пособии, но не решилась, т.к. для пятиклассников первый месяц - это тот период, когда они адаптируются в средней школе, поэтому не хотелось их отвлекать от учебной деятельности.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В роли консультанта- организатора и эксперта выступала сама. Спасибо тем учителям, которых заинтересовала новая форма учебной деятельности, и они смогли побывать на части уроков. Ввиду своей занятости на работе, они не смогли посетить все 4 урока и выступить в роли экспертов. Заместитель директора указала на то, что в роли экспертов могли выступить родители, и что нужно было их пригласить на уроки.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Обременительной была подготовка материалов для групповой работы, т.к. нужно  заготовить много карточек-заданий, геометрических фигур, рисунков и др.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При проведении уроков внесла свои приёмы. День первый начался со звукового письма от жителей планеты </a:t>
            </a:r>
            <a:r>
              <a:rPr lang="ru-RU" sz="1800" dirty="0" err="1" smtClean="0"/>
              <a:t>Математикус</a:t>
            </a:r>
            <a:r>
              <a:rPr lang="ru-RU" sz="1800" dirty="0" smtClean="0"/>
              <a:t>, которые просят помощи (описание проектной задачи). В роли жителя планеты выступила девятиклассница.</a:t>
            </a:r>
          </a:p>
          <a:p>
            <a:pPr>
              <a:buNone/>
            </a:pPr>
            <a:r>
              <a:rPr lang="ru-RU" sz="1800" dirty="0" smtClean="0"/>
              <a:t>Были нарисованы яркие красочные изображения счетоводов – жителей планеты </a:t>
            </a:r>
            <a:r>
              <a:rPr lang="ru-RU" sz="1800" dirty="0" err="1" smtClean="0"/>
              <a:t>Математикус</a:t>
            </a:r>
            <a:r>
              <a:rPr lang="ru-RU" sz="1800" dirty="0" smtClean="0"/>
              <a:t> (</a:t>
            </a:r>
            <a:r>
              <a:rPr lang="ru-RU" sz="1800" dirty="0" err="1" smtClean="0"/>
              <a:t>Лоя</a:t>
            </a:r>
            <a:r>
              <a:rPr lang="ru-RU" sz="1800" dirty="0" smtClean="0"/>
              <a:t>, </a:t>
            </a:r>
            <a:r>
              <a:rPr lang="ru-RU" sz="1800" dirty="0" err="1" smtClean="0"/>
              <a:t>Бим</a:t>
            </a:r>
            <a:r>
              <a:rPr lang="ru-RU" sz="1800" dirty="0" smtClean="0"/>
              <a:t> и Бом, Тип и Топ, </a:t>
            </a:r>
            <a:r>
              <a:rPr lang="ru-RU" sz="1800" dirty="0" err="1" smtClean="0"/>
              <a:t>Ниф</a:t>
            </a:r>
            <a:r>
              <a:rPr lang="ru-RU" sz="1800" dirty="0" smtClean="0"/>
              <a:t>, </a:t>
            </a:r>
            <a:r>
              <a:rPr lang="ru-RU" sz="1800" dirty="0" err="1" smtClean="0"/>
              <a:t>Нуф</a:t>
            </a:r>
            <a:r>
              <a:rPr lang="ru-RU" sz="1800" dirty="0" smtClean="0"/>
              <a:t> и </a:t>
            </a:r>
            <a:r>
              <a:rPr lang="ru-RU" sz="1800" dirty="0" err="1" smtClean="0"/>
              <a:t>Наф</a:t>
            </a:r>
            <a:r>
              <a:rPr lang="ru-RU" sz="1800" dirty="0" smtClean="0"/>
              <a:t>).</a:t>
            </a:r>
          </a:p>
          <a:p>
            <a:pPr>
              <a:buFont typeface="Wingdings" pitchFamily="2" charset="2"/>
              <a:buChar char="q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>
              <a:buNone/>
            </a:pPr>
            <a:r>
              <a:rPr lang="ru-RU" sz="2800" dirty="0" smtClean="0"/>
              <a:t>То, что дети могут сделать вместе сегодня, завтра каждый из них сможет сделать самостоятельно.</a:t>
            </a:r>
          </a:p>
          <a:p>
            <a:pPr algn="ctr">
              <a:buNone/>
            </a:pPr>
            <a:r>
              <a:rPr lang="ru-RU" sz="2800" dirty="0" err="1" smtClean="0"/>
              <a:t>Л.Выготский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Разработка урока взята из пособия «Проектные задачи в начальной школе» </a:t>
            </a:r>
            <a:r>
              <a:rPr lang="ru-RU" sz="2000" b="1" dirty="0" smtClean="0"/>
              <a:t>(А.Б.Воронцов, </a:t>
            </a:r>
            <a:r>
              <a:rPr lang="ru-RU" sz="2000" b="1" dirty="0" err="1" smtClean="0"/>
              <a:t>В.М.Заславский</a:t>
            </a:r>
            <a:r>
              <a:rPr lang="ru-RU" sz="2000" b="1" dirty="0" smtClean="0"/>
              <a:t> и др. </a:t>
            </a:r>
            <a:r>
              <a:rPr lang="ru-RU" sz="1800" b="1" dirty="0" smtClean="0"/>
              <a:t>М</a:t>
            </a:r>
            <a:r>
              <a:rPr lang="ru-RU" sz="1800" b="1" smtClean="0"/>
              <a:t>: Просвещение,</a:t>
            </a:r>
            <a:r>
              <a:rPr lang="ru-RU" sz="2000" b="1" smtClean="0"/>
              <a:t>2011</a:t>
            </a:r>
            <a:r>
              <a:rPr lang="ru-RU" sz="2000" b="1" dirty="0" smtClean="0"/>
              <a:t>.)</a:t>
            </a:r>
            <a:endParaRPr lang="ru-RU" sz="2000" b="1" dirty="0"/>
          </a:p>
        </p:txBody>
      </p:sp>
      <p:pic>
        <p:nvPicPr>
          <p:cNvPr id="4" name="Содержимое 3" descr="пособия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10501" y="1600200"/>
            <a:ext cx="676099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/>
              <a:t>Тип задачи</a:t>
            </a:r>
          </a:p>
          <a:p>
            <a:pPr>
              <a:buFont typeface="Courier New" pitchFamily="49" charset="0"/>
              <a:buChar char="o"/>
            </a:pPr>
            <a:r>
              <a:rPr lang="ru-RU" sz="9600" dirty="0" smtClean="0"/>
              <a:t>Предметная, основная часть фазы запуска учебного года.</a:t>
            </a:r>
          </a:p>
          <a:p>
            <a:pPr>
              <a:buNone/>
            </a:pPr>
            <a:r>
              <a:rPr lang="ru-RU" sz="11200" b="1" dirty="0" smtClean="0"/>
              <a:t>Цель </a:t>
            </a:r>
          </a:p>
          <a:p>
            <a:r>
              <a:rPr lang="ru-RU" sz="9600" dirty="0" smtClean="0"/>
              <a:t>Отработка  учащимися универсальных учебных действий.</a:t>
            </a:r>
          </a:p>
          <a:p>
            <a:pPr>
              <a:buNone/>
            </a:pPr>
            <a:r>
              <a:rPr lang="ru-RU" sz="11200" b="1" dirty="0" smtClean="0"/>
              <a:t>Задачи</a:t>
            </a:r>
          </a:p>
          <a:p>
            <a:r>
              <a:rPr lang="ru-RU" sz="9600" dirty="0" smtClean="0"/>
              <a:t>1.Использование детьми знаний о признаках и свойствах предметов на основе дошкольного опыта.</a:t>
            </a:r>
          </a:p>
          <a:p>
            <a:r>
              <a:rPr lang="ru-RU" sz="9600" dirty="0" smtClean="0"/>
              <a:t>2.Создание условий для появления предмета «математика».</a:t>
            </a:r>
          </a:p>
          <a:p>
            <a:r>
              <a:rPr lang="ru-RU" sz="9600" dirty="0" smtClean="0"/>
              <a:t>3.Ведение таких педагогических средств, как карточки-помощники, «карта знаний».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Знания, умения и способы действий, </a:t>
            </a:r>
            <a:br>
              <a:rPr lang="ru-RU" sz="2700" b="1" dirty="0" smtClean="0"/>
            </a:br>
            <a:r>
              <a:rPr lang="ru-RU" sz="2700" b="1" dirty="0" smtClean="0"/>
              <a:t>на которые опирается задача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Математика:</a:t>
            </a:r>
          </a:p>
          <a:p>
            <a:pPr lvl="0"/>
            <a:r>
              <a:rPr lang="ru-RU" dirty="0" smtClean="0"/>
              <a:t>различение фигур по их признакам (цвет, размер, форма);</a:t>
            </a:r>
          </a:p>
          <a:p>
            <a:pPr lvl="0"/>
            <a:r>
              <a:rPr lang="ru-RU" dirty="0" smtClean="0"/>
              <a:t>сравнение величин.</a:t>
            </a:r>
          </a:p>
          <a:p>
            <a:pPr>
              <a:buNone/>
            </a:pPr>
            <a:r>
              <a:rPr lang="ru-RU" u="sng" dirty="0" err="1" smtClean="0"/>
              <a:t>Общеучебные</a:t>
            </a:r>
            <a:r>
              <a:rPr lang="ru-RU" u="sng" dirty="0" smtClean="0"/>
              <a:t> умения:</a:t>
            </a:r>
          </a:p>
          <a:p>
            <a:r>
              <a:rPr lang="ru-RU" dirty="0" smtClean="0"/>
              <a:t>элементы сотрудничества в игровой деятельности.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Цель, которую должны достичь дети:</a:t>
            </a:r>
            <a:r>
              <a:rPr lang="ru-RU" dirty="0" smtClean="0"/>
              <a:t> помочь жителям планеты </a:t>
            </a:r>
            <a:r>
              <a:rPr lang="ru-RU" dirty="0" err="1" smtClean="0"/>
              <a:t>Математикус</a:t>
            </a:r>
            <a:r>
              <a:rPr lang="ru-RU" dirty="0" smtClean="0"/>
              <a:t> с помощью математики преодолеть проблемы, с которыми они сталкиваются в повседневной жизни.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Планируемый </a:t>
            </a:r>
            <a:br>
              <a:rPr lang="ru-RU" b="1" dirty="0" smtClean="0"/>
            </a:br>
            <a:r>
              <a:rPr lang="ru-RU" b="1" dirty="0" smtClean="0"/>
              <a:t>педагогический результат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Демонстрация учащимися стартовых возможностей для дальнейшего изучения математики.</a:t>
            </a:r>
          </a:p>
          <a:p>
            <a:r>
              <a:rPr lang="ru-RU" dirty="0" smtClean="0"/>
              <a:t>Ознакомление учащихся с перспективами в изучении содержания курса математики в 1 классе («карта движения» по планете </a:t>
            </a:r>
            <a:r>
              <a:rPr lang="ru-RU" dirty="0" err="1" smtClean="0"/>
              <a:t>Математикус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Создание карточек-помощников.</a:t>
            </a:r>
          </a:p>
          <a:p>
            <a:r>
              <a:rPr lang="ru-RU" dirty="0" smtClean="0"/>
              <a:t>Освоение первичных навыков совместной работы в малых группах.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 и формат  оценивания результатов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Оценка индивидуальных стартовых возможностей учащихся в плане готовности к изучению курса математики(по изготовленным карточкам и т.п.).</a:t>
            </a:r>
          </a:p>
          <a:p>
            <a:r>
              <a:rPr lang="ru-RU" dirty="0" smtClean="0"/>
              <a:t>Оценка стартовых коммуникативных возможностей отдельных учащихся и класса  в целом (методом экспертного наблюдения).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Используемый метод</a:t>
            </a:r>
            <a:endParaRPr lang="ru-RU" b="1" dirty="0"/>
          </a:p>
        </p:txBody>
      </p:sp>
      <p:pic>
        <p:nvPicPr>
          <p:cNvPr id="5" name="Содержимое 4" descr="DSCN12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2462344"/>
            <a:ext cx="3571900" cy="318123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/>
              <a:t>Встроенное наблюдение.</a:t>
            </a:r>
            <a:endParaRPr lang="ru-RU" dirty="0" smtClean="0"/>
          </a:p>
          <a:p>
            <a:r>
              <a:rPr lang="ru-RU" dirty="0" smtClean="0"/>
              <a:t>Оценка взаимодействия учащихся при работе в малых группах проводится путём экспертного наблюдения  и оформляется в виде экспертного листа, в котором фиксируются действия учащихся в процессе решения  задачи  и делается общий вывод об уровне работы в малой группе.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Экспертный лист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Оценочный лист формирования коммуникативных умений учащихся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Ф.И.О. </a:t>
            </a:r>
            <a:r>
              <a:rPr lang="ru-RU" dirty="0" err="1" smtClean="0"/>
              <a:t>эксперта__________________________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№ </a:t>
            </a:r>
            <a:r>
              <a:rPr lang="ru-RU" dirty="0" err="1" smtClean="0"/>
              <a:t>группы________________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Учащиеся__________________________________________________________</a:t>
            </a:r>
          </a:p>
          <a:p>
            <a:pPr>
              <a:buNone/>
            </a:pPr>
            <a:r>
              <a:rPr lang="ru-RU" dirty="0" smtClean="0"/>
              <a:t>__________________________________________________________________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smtClean="0"/>
              <a:t>Критерии                                                                                            </a:t>
            </a:r>
            <a:r>
              <a:rPr lang="ru-RU" b="1" dirty="0" smtClean="0"/>
              <a:t>Оценка (+, -)</a:t>
            </a:r>
          </a:p>
          <a:p>
            <a:pPr>
              <a:buNone/>
            </a:pPr>
            <a:r>
              <a:rPr lang="ru-RU" b="1" dirty="0" smtClean="0"/>
              <a:t>     </a:t>
            </a:r>
          </a:p>
          <a:p>
            <a:r>
              <a:rPr lang="ru-RU" sz="3400" dirty="0" smtClean="0"/>
              <a:t>Понимание и принятие учебной задачи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dirty="0" smtClean="0"/>
              <a:t>Распределение</a:t>
            </a:r>
            <a:r>
              <a:rPr lang="ru-RU" sz="3400" b="1" dirty="0" smtClean="0"/>
              <a:t> </a:t>
            </a:r>
            <a:r>
              <a:rPr lang="ru-RU" sz="3400" dirty="0" smtClean="0"/>
              <a:t>обязанностей в группе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dirty="0" smtClean="0"/>
              <a:t>Наличие лидера в группе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dirty="0" smtClean="0"/>
              <a:t>Учащиеся с особенностями поведения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dirty="0" smtClean="0"/>
              <a:t>Соблюдение правил ведения диалога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dirty="0" smtClean="0"/>
              <a:t>Взаимопомощь учащихся в группе (классе)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dirty="0" smtClean="0"/>
              <a:t>Самостоятельность выполнения задания 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dirty="0" smtClean="0"/>
              <a:t>Аккуратность выполнения работы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r>
              <a:rPr lang="ru-RU" sz="3400" dirty="0" smtClean="0"/>
              <a:t>Адекватность самооценки, </a:t>
            </a:r>
            <a:r>
              <a:rPr lang="ru-RU" sz="3400" dirty="0" err="1" smtClean="0"/>
              <a:t>взаимооценки</a:t>
            </a:r>
            <a:r>
              <a:rPr lang="ru-RU" sz="3400" dirty="0" smtClean="0"/>
              <a:t>  группы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первый: город </a:t>
            </a:r>
            <a:r>
              <a:rPr lang="ru-RU" b="1" dirty="0" err="1" smtClean="0"/>
              <a:t>Признакус</a:t>
            </a:r>
            <a:endParaRPr lang="ru-RU" b="1" dirty="0"/>
          </a:p>
        </p:txBody>
      </p:sp>
      <p:pic>
        <p:nvPicPr>
          <p:cNvPr id="7" name="Содержимое 6" descr="DSCN126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2643183"/>
            <a:ext cx="3971956" cy="2857520"/>
          </a:xfrm>
        </p:spPr>
      </p:pic>
      <p:pic>
        <p:nvPicPr>
          <p:cNvPr id="8" name="Содержимое 7" descr="DSCN12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071810"/>
            <a:ext cx="4271991" cy="34290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Знатоки помогают счетоводам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785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Проектная задача  по математике «Путешествие на планету Математикус» Провела учитель МБОУ «Перемская ООШ» Смоленцева С.И.</vt:lpstr>
      <vt:lpstr>Разработка урока взята из пособия «Проектные задачи в начальной школе» (А.Б.Воронцов, В.М.Заславский и др. М: Просвещение,2011.)</vt:lpstr>
      <vt:lpstr>Слайд 3</vt:lpstr>
      <vt:lpstr>Знания, умения и способы действий,  на которые опирается задача </vt:lpstr>
      <vt:lpstr>Планируемый  педагогический результат </vt:lpstr>
      <vt:lpstr>Способ и формат  оценивания результатов работы</vt:lpstr>
      <vt:lpstr>Используемый метод</vt:lpstr>
      <vt:lpstr>Экспертный лист</vt:lpstr>
      <vt:lpstr>День первый: город Признакус</vt:lpstr>
      <vt:lpstr>День второй: город Относитикус</vt:lpstr>
      <vt:lpstr>День третий: город Величиния</vt:lpstr>
      <vt:lpstr>Группы отчитываются о проделанной работе.</vt:lpstr>
      <vt:lpstr>День четвёртый: что мы узнали, что нам предстоит узнать.</vt:lpstr>
      <vt:lpstr>Работа закончена</vt:lpstr>
      <vt:lpstr>Размышления учителя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задача по математике «Путешествие на планету Математикус»</dc:title>
  <dc:creator>Home</dc:creator>
  <cp:lastModifiedBy>Перемская школа</cp:lastModifiedBy>
  <cp:revision>34</cp:revision>
  <dcterms:created xsi:type="dcterms:W3CDTF">2010-12-19T16:43:24Z</dcterms:created>
  <dcterms:modified xsi:type="dcterms:W3CDTF">2016-01-05T07:53:58Z</dcterms:modified>
</cp:coreProperties>
</file>